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0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3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7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9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9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0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7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98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5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0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B089D-ACDB-4766-AA30-CD762297BC2C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85490-7FA8-4824-B017-9F627BDA0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118"/>
          <p:cNvSpPr/>
          <p:nvPr/>
        </p:nvSpPr>
        <p:spPr>
          <a:xfrm>
            <a:off x="0" y="3124200"/>
            <a:ext cx="9179751" cy="3733800"/>
          </a:xfrm>
          <a:prstGeom prst="rect">
            <a:avLst/>
          </a:prstGeom>
          <a:solidFill>
            <a:schemeClr val="tx2">
              <a:alpha val="4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0" y="-10247"/>
            <a:ext cx="9166498" cy="3293967"/>
          </a:xfrm>
          <a:prstGeom prst="rect">
            <a:avLst/>
          </a:prstGeom>
          <a:gradFill>
            <a:gsLst>
              <a:gs pos="32000">
                <a:srgbClr val="7CBAB0">
                  <a:alpha val="45000"/>
                </a:srgbClr>
              </a:gs>
              <a:gs pos="74000">
                <a:schemeClr val="accent5">
                  <a:lumMod val="60000"/>
                  <a:lumOff val="40000"/>
                  <a:alpha val="60000"/>
                </a:schemeClr>
              </a:gs>
            </a:gsLst>
            <a:path path="circle">
              <a:fillToRect l="100000" t="100000"/>
            </a:path>
          </a:gradFill>
          <a:ln w="25400" cap="flat" cmpd="sng" algn="ctr">
            <a:noFill/>
            <a:prstDash val="soli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8114306" y="5197488"/>
            <a:ext cx="95244" cy="535287"/>
            <a:chOff x="0" y="0"/>
            <a:chExt cx="95250" cy="595163"/>
          </a:xfrm>
        </p:grpSpPr>
        <p:sp>
          <p:nvSpPr>
            <p:cNvPr id="84" name="Flowchart: Connector 83"/>
            <p:cNvSpPr/>
            <p:nvPr/>
          </p:nvSpPr>
          <p:spPr>
            <a:xfrm>
              <a:off x="0" y="0"/>
              <a:ext cx="95250" cy="104685"/>
            </a:xfrm>
            <a:prstGeom prst="flowChartConnector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85" name="Straight Connector 84"/>
            <p:cNvCxnSpPr/>
            <p:nvPr/>
          </p:nvCxnSpPr>
          <p:spPr>
            <a:xfrm flipV="1">
              <a:off x="51759" y="77638"/>
              <a:ext cx="0" cy="517525"/>
            </a:xfrm>
            <a:prstGeom prst="line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118" name="Group 117"/>
          <p:cNvGrpSpPr/>
          <p:nvPr/>
        </p:nvGrpSpPr>
        <p:grpSpPr>
          <a:xfrm>
            <a:off x="4986509" y="5251344"/>
            <a:ext cx="95244" cy="527543"/>
            <a:chOff x="5186638" y="5251344"/>
            <a:chExt cx="95244" cy="527543"/>
          </a:xfrm>
        </p:grpSpPr>
        <p:sp>
          <p:nvSpPr>
            <p:cNvPr id="86" name="Flowchart: Connector 85"/>
            <p:cNvSpPr/>
            <p:nvPr/>
          </p:nvSpPr>
          <p:spPr>
            <a:xfrm>
              <a:off x="5186638" y="5251344"/>
              <a:ext cx="95244" cy="94153"/>
            </a:xfrm>
            <a:prstGeom prst="flowChartConnector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 flipV="1">
              <a:off x="5234260" y="5337753"/>
              <a:ext cx="0" cy="441134"/>
            </a:xfrm>
            <a:prstGeom prst="line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81" name="Group 80"/>
          <p:cNvGrpSpPr/>
          <p:nvPr/>
        </p:nvGrpSpPr>
        <p:grpSpPr>
          <a:xfrm>
            <a:off x="2740388" y="5197048"/>
            <a:ext cx="95244" cy="371795"/>
            <a:chOff x="0" y="0"/>
            <a:chExt cx="95250" cy="413553"/>
          </a:xfrm>
        </p:grpSpPr>
        <p:sp>
          <p:nvSpPr>
            <p:cNvPr id="82" name="Flowchart: Connector 81"/>
            <p:cNvSpPr/>
            <p:nvPr/>
          </p:nvSpPr>
          <p:spPr>
            <a:xfrm>
              <a:off x="0" y="0"/>
              <a:ext cx="95250" cy="104728"/>
            </a:xfrm>
            <a:prstGeom prst="flowChartConnector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 flipV="1">
              <a:off x="51758" y="77638"/>
              <a:ext cx="0" cy="335915"/>
            </a:xfrm>
            <a:prstGeom prst="line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34" name="Text Box 11"/>
          <p:cNvSpPr txBox="1"/>
          <p:nvPr/>
        </p:nvSpPr>
        <p:spPr>
          <a:xfrm>
            <a:off x="2470590" y="167790"/>
            <a:ext cx="4592955" cy="8445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200" b="1" dirty="0">
                <a:solidFill>
                  <a:prstClr val="black"/>
                </a:solidFill>
                <a:ea typeface="Calibri"/>
                <a:cs typeface="Times New Roman"/>
              </a:rPr>
              <a:t>Regional Communications System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ctr"/>
            <a:r>
              <a:rPr lang="en-US" sz="2200" b="1" dirty="0">
                <a:solidFill>
                  <a:prstClr val="black"/>
                </a:solidFill>
                <a:ea typeface="Calibri"/>
                <a:cs typeface="Times New Roman"/>
              </a:rPr>
              <a:t>San Diego County &amp; Imperial County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65" name="Flowchart: Connector 64"/>
          <p:cNvSpPr/>
          <p:nvPr/>
        </p:nvSpPr>
        <p:spPr>
          <a:xfrm>
            <a:off x="4720443" y="2044057"/>
            <a:ext cx="94649" cy="81552"/>
          </a:xfrm>
          <a:prstGeom prst="flowChartConnector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 flipV="1">
            <a:off x="4771874" y="1775344"/>
            <a:ext cx="0" cy="265550"/>
          </a:xfrm>
          <a:prstGeom prst="line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8" name="Text Box 12"/>
          <p:cNvSpPr txBox="1"/>
          <p:nvPr/>
        </p:nvSpPr>
        <p:spPr>
          <a:xfrm>
            <a:off x="173793" y="286315"/>
            <a:ext cx="2082131" cy="141613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1980's 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Most Public Safety Communications in San Diego and Imperial Counties were on VHF (150-160 MHz)</a:t>
            </a:r>
          </a:p>
          <a:p>
            <a:r>
              <a:rPr lang="en-US" sz="8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All Operations were </a:t>
            </a:r>
            <a:r>
              <a:rPr lang="en-US" sz="1100" b="1" i="1" dirty="0">
                <a:solidFill>
                  <a:srgbClr val="8E0000"/>
                </a:solidFill>
                <a:ea typeface="Calibri"/>
                <a:cs typeface="Times New Roman"/>
              </a:rPr>
              <a:t>Conventional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291255" y="2160825"/>
            <a:ext cx="6954163" cy="303761"/>
            <a:chOff x="0" y="0"/>
            <a:chExt cx="6998335" cy="389890"/>
          </a:xfrm>
        </p:grpSpPr>
        <p:grpSp>
          <p:nvGrpSpPr>
            <p:cNvPr id="51" name="Group 50"/>
            <p:cNvGrpSpPr/>
            <p:nvPr/>
          </p:nvGrpSpPr>
          <p:grpSpPr>
            <a:xfrm>
              <a:off x="0" y="0"/>
              <a:ext cx="6998335" cy="389890"/>
              <a:chOff x="0" y="0"/>
              <a:chExt cx="6998658" cy="390262"/>
            </a:xfrm>
            <a:gradFill>
              <a:gsLst>
                <a:gs pos="13000">
                  <a:srgbClr val="1F497D">
                    <a:alpha val="60000"/>
                  </a:srgbClr>
                </a:gs>
                <a:gs pos="32000">
                  <a:srgbClr val="7CBAB0"/>
                </a:gs>
                <a:gs pos="74000">
                  <a:schemeClr val="bg2">
                    <a:lumMod val="90000"/>
                    <a:alpha val="65000"/>
                  </a:schemeClr>
                </a:gs>
                <a:gs pos="92000">
                  <a:schemeClr val="tx2">
                    <a:alpha val="62000"/>
                  </a:schemeClr>
                </a:gs>
              </a:gsLst>
              <a:path path="circle">
                <a:fillToRect l="100000" t="100000"/>
              </a:path>
            </a:gra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58" name="Parallelogram 57"/>
              <p:cNvSpPr/>
              <p:nvPr/>
            </p:nvSpPr>
            <p:spPr>
              <a:xfrm>
                <a:off x="0" y="0"/>
                <a:ext cx="1409000" cy="381451"/>
              </a:xfrm>
              <a:prstGeom prst="parallelogram">
                <a:avLst/>
              </a:prstGeom>
              <a:grpFill/>
              <a:ln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Parallelogram 58"/>
              <p:cNvSpPr/>
              <p:nvPr/>
            </p:nvSpPr>
            <p:spPr>
              <a:xfrm>
                <a:off x="1362973" y="8627"/>
                <a:ext cx="1425575" cy="381509"/>
              </a:xfrm>
              <a:prstGeom prst="parallelogram">
                <a:avLst/>
              </a:prstGeom>
              <a:grpFill/>
              <a:ln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Parallelogram 59"/>
              <p:cNvSpPr/>
              <p:nvPr/>
            </p:nvSpPr>
            <p:spPr>
              <a:xfrm>
                <a:off x="2751826" y="8627"/>
                <a:ext cx="1425575" cy="381510"/>
              </a:xfrm>
              <a:prstGeom prst="parallelogram">
                <a:avLst/>
              </a:prstGeom>
              <a:grpFill/>
              <a:ln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Parallelogram 60"/>
              <p:cNvSpPr/>
              <p:nvPr/>
            </p:nvSpPr>
            <p:spPr>
              <a:xfrm>
                <a:off x="5538158" y="8627"/>
                <a:ext cx="1460500" cy="381635"/>
              </a:xfrm>
              <a:prstGeom prst="parallelogram">
                <a:avLst/>
              </a:prstGeom>
              <a:grpFill/>
              <a:ln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Parallelogram 61"/>
              <p:cNvSpPr/>
              <p:nvPr/>
            </p:nvSpPr>
            <p:spPr>
              <a:xfrm>
                <a:off x="4132052" y="8627"/>
                <a:ext cx="1425575" cy="381487"/>
              </a:xfrm>
              <a:prstGeom prst="parallelogram">
                <a:avLst/>
              </a:prstGeom>
              <a:grpFill/>
              <a:ln w="12700" cap="flat" cmpd="sng" algn="ctr">
                <a:solidFill>
                  <a:schemeClr val="bg1">
                    <a:lumMod val="65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319177" y="77638"/>
              <a:ext cx="6560904" cy="303450"/>
              <a:chOff x="0" y="0"/>
              <a:chExt cx="6560904" cy="303450"/>
            </a:xfrm>
          </p:grpSpPr>
          <p:sp>
            <p:nvSpPr>
              <p:cNvPr id="53" name="Text Box 60"/>
              <p:cNvSpPr txBox="1"/>
              <p:nvPr/>
            </p:nvSpPr>
            <p:spPr>
              <a:xfrm>
                <a:off x="0" y="0"/>
                <a:ext cx="767080" cy="24955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>
                    <a:solidFill>
                      <a:prstClr val="black"/>
                    </a:solidFill>
                    <a:ea typeface="Calibri"/>
                    <a:cs typeface="Times New Roman"/>
                  </a:rPr>
                  <a:t>1980's</a:t>
                </a:r>
                <a:endParaRPr lang="en-US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54" name="Text Box 63"/>
              <p:cNvSpPr txBox="1"/>
              <p:nvPr/>
            </p:nvSpPr>
            <p:spPr>
              <a:xfrm>
                <a:off x="1431985" y="8626"/>
                <a:ext cx="638175" cy="27368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>
                    <a:solidFill>
                      <a:prstClr val="black"/>
                    </a:solidFill>
                    <a:ea typeface="Calibri"/>
                    <a:cs typeface="Times New Roman"/>
                  </a:rPr>
                  <a:t>1992</a:t>
                </a:r>
                <a:endParaRPr lang="en-US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55" name="Text Box 66"/>
              <p:cNvSpPr txBox="1"/>
              <p:nvPr/>
            </p:nvSpPr>
            <p:spPr>
              <a:xfrm>
                <a:off x="2760453" y="8625"/>
                <a:ext cx="984623" cy="2948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 dirty="0">
                    <a:solidFill>
                      <a:prstClr val="black"/>
                    </a:solidFill>
                    <a:ea typeface="Calibri"/>
                    <a:cs typeface="Times New Roman"/>
                  </a:rPr>
                  <a:t>1993-1995</a:t>
                </a:r>
                <a:endParaRPr lang="en-US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56" name="Text Box 72"/>
              <p:cNvSpPr txBox="1"/>
              <p:nvPr/>
            </p:nvSpPr>
            <p:spPr>
              <a:xfrm>
                <a:off x="4071668" y="8626"/>
                <a:ext cx="966470" cy="27495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>
                    <a:solidFill>
                      <a:prstClr val="black"/>
                    </a:solidFill>
                    <a:ea typeface="Calibri"/>
                    <a:cs typeface="Times New Roman"/>
                  </a:rPr>
                  <a:t>1998 + 15 yrs	</a:t>
                </a:r>
                <a:endParaRPr lang="en-US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57" name="Text Box 69"/>
              <p:cNvSpPr txBox="1"/>
              <p:nvPr/>
            </p:nvSpPr>
            <p:spPr>
              <a:xfrm>
                <a:off x="5357004" y="8626"/>
                <a:ext cx="1203900" cy="25654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100" b="1">
                    <a:solidFill>
                      <a:prstClr val="black"/>
                    </a:solidFill>
                    <a:ea typeface="Calibri"/>
                    <a:cs typeface="Times New Roman"/>
                  </a:rPr>
                  <a:t>2009, 2010, 2011</a:t>
                </a:r>
                <a:endParaRPr lang="en-US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</p:grpSp>
      </p:grpSp>
      <p:sp>
        <p:nvSpPr>
          <p:cNvPr id="41" name="Text Box 95"/>
          <p:cNvSpPr txBox="1"/>
          <p:nvPr/>
        </p:nvSpPr>
        <p:spPr>
          <a:xfrm>
            <a:off x="2729250" y="1093002"/>
            <a:ext cx="4388549" cy="791029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1998 + 15 </a:t>
            </a:r>
            <a:r>
              <a:rPr lang="en-US" sz="1100" b="1" dirty="0" err="1">
                <a:solidFill>
                  <a:prstClr val="black"/>
                </a:solidFill>
                <a:ea typeface="Calibri"/>
                <a:cs typeface="Times New Roman"/>
              </a:rPr>
              <a:t>yrs</a:t>
            </a:r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Motorola SmartZone- Analog and Digital </a:t>
            </a:r>
            <a:r>
              <a:rPr lang="en-US" sz="1100" dirty="0" err="1">
                <a:solidFill>
                  <a:prstClr val="black"/>
                </a:solidFill>
                <a:ea typeface="Calibri"/>
                <a:cs typeface="Times New Roman"/>
              </a:rPr>
              <a:t>talkgroups</a:t>
            </a:r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, Digital Encryption capable, 60+ Microwave repeater sites (both counties)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Projected service life: 15 years</a:t>
            </a:r>
          </a:p>
        </p:txBody>
      </p:sp>
      <p:sp>
        <p:nvSpPr>
          <p:cNvPr id="40" name="Text Box 92"/>
          <p:cNvSpPr txBox="1"/>
          <p:nvPr/>
        </p:nvSpPr>
        <p:spPr>
          <a:xfrm>
            <a:off x="3038102" y="2833641"/>
            <a:ext cx="4602456" cy="900159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1993-1995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Consultant recommendation to develop a </a:t>
            </a:r>
            <a:r>
              <a:rPr lang="en-US" sz="1100" i="1" dirty="0">
                <a:solidFill>
                  <a:prstClr val="black"/>
                </a:solidFill>
                <a:ea typeface="Calibri"/>
                <a:cs typeface="Times New Roman"/>
              </a:rPr>
              <a:t>trunked</a:t>
            </a:r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 Regional Communications network was made to the San Diego County Board of Supervisors</a:t>
            </a:r>
          </a:p>
          <a:p>
            <a:r>
              <a:rPr lang="en-US" sz="1100" i="1" dirty="0">
                <a:solidFill>
                  <a:prstClr val="black"/>
                </a:solidFill>
                <a:ea typeface="Calibri"/>
                <a:cs typeface="Times New Roman"/>
              </a:rPr>
              <a:t>1995</a:t>
            </a:r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 – Budget established for infrastructure, site development, user equipment and a new Dispatch Center/Emergency Operations Center</a:t>
            </a:r>
          </a:p>
        </p:txBody>
      </p:sp>
      <p:sp>
        <p:nvSpPr>
          <p:cNvPr id="49" name="Flowchart: Connector 48"/>
          <p:cNvSpPr/>
          <p:nvPr/>
        </p:nvSpPr>
        <p:spPr>
          <a:xfrm>
            <a:off x="3488034" y="2553389"/>
            <a:ext cx="94649" cy="81587"/>
          </a:xfrm>
          <a:prstGeom prst="flowChartConnector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3539465" y="2613855"/>
            <a:ext cx="0" cy="219786"/>
          </a:xfrm>
          <a:prstGeom prst="line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47" name="Flowchart: Connector 46"/>
          <p:cNvSpPr/>
          <p:nvPr/>
        </p:nvSpPr>
        <p:spPr>
          <a:xfrm rot="16200000">
            <a:off x="7317494" y="2281240"/>
            <a:ext cx="78662" cy="106810"/>
          </a:xfrm>
          <a:prstGeom prst="flowChartConnector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H="1" flipV="1">
            <a:off x="7382579" y="2331232"/>
            <a:ext cx="257979" cy="3908"/>
          </a:xfrm>
          <a:prstGeom prst="line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44" name="Text Box 110"/>
          <p:cNvSpPr txBox="1"/>
          <p:nvPr/>
        </p:nvSpPr>
        <p:spPr>
          <a:xfrm>
            <a:off x="7578117" y="1267906"/>
            <a:ext cx="1262865" cy="12322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2009, 2010, 2011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2009 Engaged Consultant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2010,2011 Established Baseline and Design alternative</a:t>
            </a:r>
          </a:p>
        </p:txBody>
      </p:sp>
      <p:sp>
        <p:nvSpPr>
          <p:cNvPr id="46" name="Text Box 91"/>
          <p:cNvSpPr txBox="1"/>
          <p:nvPr/>
        </p:nvSpPr>
        <p:spPr>
          <a:xfrm>
            <a:off x="189351" y="2909095"/>
            <a:ext cx="2245701" cy="1002011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1992 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San Diego Board of Supervisors directed the CAO to develop plans for a replacement Public Safety Radio System in San Diego County</a:t>
            </a:r>
          </a:p>
          <a:p>
            <a:r>
              <a:rPr lang="en-US" sz="8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</p:txBody>
      </p:sp>
      <p:sp>
        <p:nvSpPr>
          <p:cNvPr id="106" name="Flowchart: Connector 105"/>
          <p:cNvSpPr/>
          <p:nvPr/>
        </p:nvSpPr>
        <p:spPr>
          <a:xfrm>
            <a:off x="6573413" y="4658790"/>
            <a:ext cx="95244" cy="94144"/>
          </a:xfrm>
          <a:prstGeom prst="flowChartConnector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 flipV="1">
            <a:off x="6625171" y="4442574"/>
            <a:ext cx="0" cy="212564"/>
          </a:xfrm>
          <a:prstGeom prst="line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70" name="Group 69"/>
          <p:cNvGrpSpPr/>
          <p:nvPr/>
        </p:nvGrpSpPr>
        <p:grpSpPr>
          <a:xfrm>
            <a:off x="3025042" y="4289297"/>
            <a:ext cx="95244" cy="404350"/>
            <a:chOff x="0" y="0"/>
            <a:chExt cx="95250" cy="449778"/>
          </a:xfrm>
        </p:grpSpPr>
        <p:sp>
          <p:nvSpPr>
            <p:cNvPr id="104" name="Flowchart: Connector 103"/>
            <p:cNvSpPr/>
            <p:nvPr/>
          </p:nvSpPr>
          <p:spPr>
            <a:xfrm>
              <a:off x="0" y="345057"/>
              <a:ext cx="95250" cy="104721"/>
            </a:xfrm>
            <a:prstGeom prst="flowChartConnector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105" name="Straight Connector 104"/>
            <p:cNvCxnSpPr/>
            <p:nvPr/>
          </p:nvCxnSpPr>
          <p:spPr>
            <a:xfrm flipH="1" flipV="1">
              <a:off x="51758" y="0"/>
              <a:ext cx="0" cy="340995"/>
            </a:xfrm>
            <a:prstGeom prst="line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pSp>
        <p:nvGrpSpPr>
          <p:cNvPr id="71" name="Group 70"/>
          <p:cNvGrpSpPr/>
          <p:nvPr/>
        </p:nvGrpSpPr>
        <p:grpSpPr>
          <a:xfrm>
            <a:off x="671987" y="4768952"/>
            <a:ext cx="8236702" cy="349523"/>
            <a:chOff x="0" y="0"/>
            <a:chExt cx="8237221" cy="388620"/>
          </a:xfrm>
        </p:grpSpPr>
        <p:grpSp>
          <p:nvGrpSpPr>
            <p:cNvPr id="90" name="Group 89"/>
            <p:cNvGrpSpPr/>
            <p:nvPr/>
          </p:nvGrpSpPr>
          <p:grpSpPr>
            <a:xfrm>
              <a:off x="0" y="0"/>
              <a:ext cx="8237221" cy="388620"/>
              <a:chOff x="0" y="0"/>
              <a:chExt cx="8237591" cy="388992"/>
            </a:xfrm>
            <a:gradFill>
              <a:gsLst>
                <a:gs pos="13000">
                  <a:srgbClr val="1F497D">
                    <a:alpha val="60000"/>
                  </a:srgbClr>
                </a:gs>
                <a:gs pos="32000">
                  <a:srgbClr val="7CBAB0"/>
                </a:gs>
                <a:gs pos="74000">
                  <a:schemeClr val="bg2">
                    <a:lumMod val="90000"/>
                    <a:alpha val="65000"/>
                  </a:schemeClr>
                </a:gs>
                <a:gs pos="92000">
                  <a:schemeClr val="tx2">
                    <a:alpha val="62000"/>
                  </a:schemeClr>
                </a:gs>
              </a:gsLst>
              <a:path path="circle">
                <a:fillToRect l="100000" t="100000"/>
              </a:path>
            </a:gra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98" name="Parallelogram 97"/>
              <p:cNvSpPr/>
              <p:nvPr/>
            </p:nvSpPr>
            <p:spPr>
              <a:xfrm>
                <a:off x="4140679" y="8627"/>
                <a:ext cx="1425575" cy="380365"/>
              </a:xfrm>
              <a:prstGeom prst="parallelogram">
                <a:avLst/>
              </a:prstGeom>
              <a:grpFill/>
              <a:ln w="3175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Parallelogram 98"/>
              <p:cNvSpPr/>
              <p:nvPr/>
            </p:nvSpPr>
            <p:spPr>
              <a:xfrm>
                <a:off x="6892506" y="8627"/>
                <a:ext cx="1345085" cy="380365"/>
              </a:xfrm>
              <a:prstGeom prst="parallelogram">
                <a:avLst/>
              </a:prstGeom>
              <a:grpFill/>
              <a:ln w="3175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Parallelogram 99"/>
              <p:cNvSpPr/>
              <p:nvPr/>
            </p:nvSpPr>
            <p:spPr>
              <a:xfrm>
                <a:off x="5520906" y="0"/>
                <a:ext cx="1426210" cy="380365"/>
              </a:xfrm>
              <a:prstGeom prst="parallelogram">
                <a:avLst/>
              </a:prstGeom>
              <a:grpFill/>
              <a:ln w="3175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Parallelogram 100"/>
              <p:cNvSpPr/>
              <p:nvPr/>
            </p:nvSpPr>
            <p:spPr>
              <a:xfrm>
                <a:off x="0" y="8627"/>
                <a:ext cx="1426210" cy="380365"/>
              </a:xfrm>
              <a:prstGeom prst="parallelogram">
                <a:avLst/>
              </a:prstGeom>
              <a:grpFill/>
              <a:ln w="3175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100">
                    <a:solidFill>
                      <a:prstClr val="black"/>
                    </a:solidFill>
                    <a:ea typeface="Calibri"/>
                    <a:cs typeface="Times New Roman"/>
                  </a:rPr>
                  <a:t> </a:t>
                </a:r>
              </a:p>
            </p:txBody>
          </p:sp>
          <p:sp>
            <p:nvSpPr>
              <p:cNvPr id="102" name="Parallelogram 101"/>
              <p:cNvSpPr/>
              <p:nvPr/>
            </p:nvSpPr>
            <p:spPr>
              <a:xfrm>
                <a:off x="1397479" y="8627"/>
                <a:ext cx="1409065" cy="380365"/>
              </a:xfrm>
              <a:prstGeom prst="parallelogram">
                <a:avLst/>
              </a:prstGeom>
              <a:grpFill/>
              <a:ln w="3175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Parallelogram 102"/>
              <p:cNvSpPr/>
              <p:nvPr/>
            </p:nvSpPr>
            <p:spPr>
              <a:xfrm>
                <a:off x="2769079" y="8627"/>
                <a:ext cx="1426210" cy="380365"/>
              </a:xfrm>
              <a:prstGeom prst="parallelogram">
                <a:avLst/>
              </a:prstGeom>
              <a:grpFill/>
              <a:ln w="3175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310551" y="51758"/>
              <a:ext cx="7625931" cy="283581"/>
              <a:chOff x="0" y="0"/>
              <a:chExt cx="7625931" cy="283581"/>
            </a:xfrm>
          </p:grpSpPr>
          <p:sp>
            <p:nvSpPr>
              <p:cNvPr id="92" name="Text Box 1"/>
              <p:cNvSpPr txBox="1"/>
              <p:nvPr/>
            </p:nvSpPr>
            <p:spPr>
              <a:xfrm>
                <a:off x="0" y="8626"/>
                <a:ext cx="743585" cy="25019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>
                    <a:solidFill>
                      <a:prstClr val="black"/>
                    </a:solidFill>
                    <a:ea typeface="Calibri"/>
                    <a:cs typeface="Times New Roman"/>
                  </a:rPr>
                  <a:t>2013</a:t>
                </a:r>
                <a:endParaRPr lang="en-US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  <a:p>
                <a:pPr algn="ctr"/>
                <a:r>
                  <a:rPr lang="en-US" sz="1100">
                    <a:solidFill>
                      <a:prstClr val="black"/>
                    </a:solidFill>
                    <a:ea typeface="Calibri"/>
                    <a:cs typeface="Times New Roman"/>
                  </a:rPr>
                  <a:t> </a:t>
                </a:r>
              </a:p>
            </p:txBody>
          </p:sp>
          <p:sp>
            <p:nvSpPr>
              <p:cNvPr id="93" name="Text Box 34"/>
              <p:cNvSpPr txBox="1"/>
              <p:nvPr/>
            </p:nvSpPr>
            <p:spPr>
              <a:xfrm>
                <a:off x="1276709" y="8626"/>
                <a:ext cx="1000125" cy="26924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>
                    <a:solidFill>
                      <a:prstClr val="black"/>
                    </a:solidFill>
                    <a:ea typeface="Calibri"/>
                    <a:cs typeface="Times New Roman"/>
                  </a:rPr>
                  <a:t>2014-2015</a:t>
                </a:r>
                <a:endParaRPr lang="en-US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94" name="Text Box 36"/>
              <p:cNvSpPr txBox="1"/>
              <p:nvPr/>
            </p:nvSpPr>
            <p:spPr>
              <a:xfrm>
                <a:off x="2777706" y="0"/>
                <a:ext cx="664234" cy="26479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>
                    <a:solidFill>
                      <a:prstClr val="black"/>
                    </a:solidFill>
                    <a:ea typeface="Calibri"/>
                    <a:cs typeface="Times New Roman"/>
                  </a:rPr>
                  <a:t>2016</a:t>
                </a:r>
                <a:endParaRPr lang="en-US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95" name="Text Box 38"/>
              <p:cNvSpPr txBox="1"/>
              <p:nvPr/>
            </p:nvSpPr>
            <p:spPr>
              <a:xfrm>
                <a:off x="4114800" y="8626"/>
                <a:ext cx="776605" cy="27432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>
                    <a:solidFill>
                      <a:prstClr val="black"/>
                    </a:solidFill>
                    <a:ea typeface="Calibri"/>
                    <a:cs typeface="Times New Roman"/>
                  </a:rPr>
                  <a:t>2017</a:t>
                </a:r>
                <a:endParaRPr lang="en-US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96" name="Text Box 41"/>
              <p:cNvSpPr txBox="1"/>
              <p:nvPr/>
            </p:nvSpPr>
            <p:spPr>
              <a:xfrm>
                <a:off x="5512279" y="8626"/>
                <a:ext cx="758825" cy="27495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>
                    <a:solidFill>
                      <a:prstClr val="black"/>
                    </a:solidFill>
                    <a:ea typeface="Calibri"/>
                    <a:cs typeface="Times New Roman"/>
                  </a:rPr>
                  <a:t>2018</a:t>
                </a:r>
                <a:endParaRPr lang="en-US" sz="110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  <p:sp>
            <p:nvSpPr>
              <p:cNvPr id="97" name="Text Box 40"/>
              <p:cNvSpPr txBox="1"/>
              <p:nvPr/>
            </p:nvSpPr>
            <p:spPr>
              <a:xfrm>
                <a:off x="6892506" y="8626"/>
                <a:ext cx="733425" cy="27432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b="1" dirty="0">
                    <a:solidFill>
                      <a:prstClr val="black"/>
                    </a:solidFill>
                    <a:ea typeface="Calibri"/>
                    <a:cs typeface="Times New Roman"/>
                  </a:rPr>
                  <a:t>2019</a:t>
                </a:r>
                <a:endParaRPr lang="en-US" sz="11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972085" y="5181531"/>
            <a:ext cx="95244" cy="760154"/>
            <a:chOff x="0" y="0"/>
            <a:chExt cx="95250" cy="845353"/>
          </a:xfrm>
        </p:grpSpPr>
        <p:sp>
          <p:nvSpPr>
            <p:cNvPr id="88" name="Flowchart: Connector 87"/>
            <p:cNvSpPr/>
            <p:nvPr/>
          </p:nvSpPr>
          <p:spPr>
            <a:xfrm>
              <a:off x="0" y="0"/>
              <a:ext cx="95250" cy="104730"/>
            </a:xfrm>
            <a:prstGeom prst="flowChartConnector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 flipV="1">
              <a:off x="51758" y="77638"/>
              <a:ext cx="0" cy="767715"/>
            </a:xfrm>
            <a:prstGeom prst="line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sp>
        <p:nvSpPr>
          <p:cNvPr id="72" name="Text Box 116"/>
          <p:cNvSpPr txBox="1"/>
          <p:nvPr/>
        </p:nvSpPr>
        <p:spPr>
          <a:xfrm>
            <a:off x="135842" y="5781570"/>
            <a:ext cx="1862973" cy="75216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2013 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Extended 1995 Partnership agreement, replaced original core with P25 core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</p:txBody>
      </p:sp>
      <p:sp>
        <p:nvSpPr>
          <p:cNvPr id="74" name="Text Box 121"/>
          <p:cNvSpPr txBox="1"/>
          <p:nvPr/>
        </p:nvSpPr>
        <p:spPr>
          <a:xfrm>
            <a:off x="2098006" y="5537001"/>
            <a:ext cx="1957582" cy="75216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2014-2015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Microwave backbone replaced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2015 Replacement network proposals released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</p:txBody>
      </p:sp>
      <p:sp>
        <p:nvSpPr>
          <p:cNvPr id="75" name="Text Box 125"/>
          <p:cNvSpPr txBox="1"/>
          <p:nvPr/>
        </p:nvSpPr>
        <p:spPr>
          <a:xfrm>
            <a:off x="2069315" y="3911106"/>
            <a:ext cx="2699649" cy="57413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2016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Motorola Solutions, Inc. contract awarded; Design review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</p:txBody>
      </p:sp>
      <p:sp>
        <p:nvSpPr>
          <p:cNvPr id="76" name="Text Box 131"/>
          <p:cNvSpPr txBox="1"/>
          <p:nvPr/>
        </p:nvSpPr>
        <p:spPr>
          <a:xfrm>
            <a:off x="4268733" y="5731148"/>
            <a:ext cx="1673120" cy="426624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2017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Factory Acceptance tests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</p:txBody>
      </p:sp>
      <p:sp>
        <p:nvSpPr>
          <p:cNvPr id="78" name="Text Box 135"/>
          <p:cNvSpPr txBox="1"/>
          <p:nvPr/>
        </p:nvSpPr>
        <p:spPr>
          <a:xfrm>
            <a:off x="6225241" y="3862576"/>
            <a:ext cx="2146800" cy="565976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2018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March Installation complete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June Optimization complete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</p:txBody>
      </p:sp>
      <p:sp>
        <p:nvSpPr>
          <p:cNvPr id="79" name="Text Box 139"/>
          <p:cNvSpPr txBox="1"/>
          <p:nvPr/>
        </p:nvSpPr>
        <p:spPr>
          <a:xfrm>
            <a:off x="6093430" y="5537001"/>
            <a:ext cx="2803348" cy="1092399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solidFill>
                  <a:prstClr val="black"/>
                </a:solidFill>
                <a:ea typeface="Calibri"/>
                <a:cs typeface="Times New Roman"/>
              </a:rPr>
              <a:t>2019 </a:t>
            </a:r>
            <a:endParaRPr lang="en-US" sz="11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Next Generation System Contract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Field Functional Acceptance testing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User migration completed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Final system acceptance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System upgrades every 2 years, for 10 years</a:t>
            </a:r>
          </a:p>
          <a:p>
            <a:r>
              <a:rPr lang="en-US" sz="11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</a:p>
        </p:txBody>
      </p:sp>
      <p:sp>
        <p:nvSpPr>
          <p:cNvPr id="110" name="Flowchart: Connector 109"/>
          <p:cNvSpPr/>
          <p:nvPr/>
        </p:nvSpPr>
        <p:spPr>
          <a:xfrm>
            <a:off x="1904166" y="2534617"/>
            <a:ext cx="94649" cy="81587"/>
          </a:xfrm>
          <a:prstGeom prst="flowChartConnector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1955597" y="2595083"/>
            <a:ext cx="0" cy="452917"/>
          </a:xfrm>
          <a:prstGeom prst="line">
            <a:avLst/>
          </a:prstGeom>
          <a:solidFill>
            <a:srgbClr val="F79646">
              <a:lumMod val="50000"/>
            </a:srgbClr>
          </a:solidFill>
          <a:ln w="3175" cap="flat" cmpd="sng" algn="ctr">
            <a:solidFill>
              <a:srgbClr val="F79646">
                <a:lumMod val="50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pSp>
        <p:nvGrpSpPr>
          <p:cNvPr id="121" name="Group 120"/>
          <p:cNvGrpSpPr/>
          <p:nvPr/>
        </p:nvGrpSpPr>
        <p:grpSpPr>
          <a:xfrm>
            <a:off x="640597" y="1690538"/>
            <a:ext cx="94649" cy="350265"/>
            <a:chOff x="0" y="0"/>
            <a:chExt cx="95250" cy="449778"/>
          </a:xfrm>
        </p:grpSpPr>
        <p:sp>
          <p:nvSpPr>
            <p:cNvPr id="122" name="Flowchart: Connector 121"/>
            <p:cNvSpPr/>
            <p:nvPr/>
          </p:nvSpPr>
          <p:spPr>
            <a:xfrm>
              <a:off x="0" y="345057"/>
              <a:ext cx="95250" cy="104721"/>
            </a:xfrm>
            <a:prstGeom prst="flowChartConnector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cxnSp>
          <p:nvCxnSpPr>
            <p:cNvPr id="123" name="Straight Connector 122"/>
            <p:cNvCxnSpPr/>
            <p:nvPr/>
          </p:nvCxnSpPr>
          <p:spPr>
            <a:xfrm flipH="1" flipV="1">
              <a:off x="51758" y="0"/>
              <a:ext cx="0" cy="340995"/>
            </a:xfrm>
            <a:prstGeom prst="line">
              <a:avLst/>
            </a:prstGeom>
            <a:solidFill>
              <a:srgbClr val="F79646">
                <a:lumMod val="50000"/>
              </a:srgbClr>
            </a:solidFill>
            <a:ln w="3175" cap="flat" cmpd="sng" algn="ctr">
              <a:solidFill>
                <a:srgbClr val="F79646">
                  <a:lumMod val="50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169818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218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SDSD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SDSD</dc:creator>
  <cp:lastModifiedBy>SDSD</cp:lastModifiedBy>
  <cp:revision>1</cp:revision>
  <dcterms:created xsi:type="dcterms:W3CDTF">2017-09-19T20:44:52Z</dcterms:created>
  <dcterms:modified xsi:type="dcterms:W3CDTF">2017-09-19T20:51:48Z</dcterms:modified>
</cp:coreProperties>
</file>